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775" r:id="rId2"/>
    <p:sldId id="776" r:id="rId3"/>
    <p:sldId id="778" r:id="rId4"/>
    <p:sldId id="779" r:id="rId5"/>
    <p:sldId id="798" r:id="rId6"/>
    <p:sldId id="795" r:id="rId7"/>
    <p:sldId id="794" r:id="rId8"/>
    <p:sldId id="781" r:id="rId9"/>
    <p:sldId id="799" r:id="rId10"/>
    <p:sldId id="800" r:id="rId11"/>
    <p:sldId id="280" r:id="rId12"/>
    <p:sldId id="801" r:id="rId13"/>
    <p:sldId id="475" r:id="rId14"/>
    <p:sldId id="471" r:id="rId15"/>
    <p:sldId id="802" r:id="rId16"/>
    <p:sldId id="40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86338"/>
  </p:normalViewPr>
  <p:slideViewPr>
    <p:cSldViewPr snapToGrid="0" snapToObjects="1">
      <p:cViewPr varScale="1">
        <p:scale>
          <a:sx n="106" d="100"/>
          <a:sy n="106" d="100"/>
        </p:scale>
        <p:origin x="1264" y="168"/>
      </p:cViewPr>
      <p:guideLst/>
    </p:cSldViewPr>
  </p:slideViewPr>
  <p:outlineViewPr>
    <p:cViewPr>
      <p:scale>
        <a:sx n="25" d="100"/>
        <a:sy n="25" d="100"/>
      </p:scale>
      <p:origin x="0" y="-505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488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2.11.2024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73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08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33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52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01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53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23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91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4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24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0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8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9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2.11.2024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2.11.2024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68" r:id="rId4"/>
    <p:sldLayoutId id="2147483692" r:id="rId5"/>
    <p:sldLayoutId id="2147483688" r:id="rId6"/>
    <p:sldLayoutId id="2147483689" r:id="rId7"/>
    <p:sldLayoutId id="2147483654" r:id="rId8"/>
    <p:sldLayoutId id="2147483661" r:id="rId9"/>
    <p:sldLayoutId id="2147483683" r:id="rId10"/>
    <p:sldLayoutId id="2147483684" r:id="rId11"/>
    <p:sldLayoutId id="2147483686" r:id="rId12"/>
    <p:sldLayoutId id="2147483687" r:id="rId13"/>
    <p:sldLayoutId id="2147483681" r:id="rId14"/>
    <p:sldLayoutId id="2147483682" r:id="rId15"/>
    <p:sldLayoutId id="2147483685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98FDEA-0A79-4849-B16F-EE80AE1A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Ważność słów</a:t>
            </a:r>
            <a:br>
              <a:rPr lang="pl-PL" dirty="0"/>
            </a:br>
            <a:r>
              <a:rPr lang="pl-PL" sz="1600" i="1" dirty="0"/>
              <a:t>(wyciąg z pewnej lekcji kursu „ Światopogląd ucznia”, przed </a:t>
            </a:r>
            <a:r>
              <a:rPr lang="pl-PL" sz="1600" i="1" dirty="0" err="1"/>
              <a:t>OdwykCamp</a:t>
            </a:r>
            <a:r>
              <a:rPr lang="pl-PL" sz="1600" i="1" dirty="0"/>
              <a:t> 11 listopada 2024)</a:t>
            </a:r>
            <a:endParaRPr lang="pl-PL" sz="2800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CCC447-B814-9C0A-B464-BF05368A9C3D}"/>
              </a:ext>
            </a:extLst>
          </p:cNvPr>
          <p:cNvSpPr txBox="1">
            <a:spLocks/>
          </p:cNvSpPr>
          <p:nvPr/>
        </p:nvSpPr>
        <p:spPr>
          <a:xfrm>
            <a:off x="984250" y="47418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dirty="0"/>
          </a:p>
          <a:p>
            <a:pPr algn="r"/>
            <a:r>
              <a:rPr lang="pl-PL" dirty="0"/>
              <a:t>Wojciech Apel</a:t>
            </a:r>
            <a:br>
              <a:rPr lang="pl-PL" dirty="0"/>
            </a:br>
            <a:r>
              <a:rPr lang="pl-PL" dirty="0" err="1"/>
              <a:t>wojtek@pp.org.pl</a:t>
            </a:r>
            <a:br>
              <a:rPr lang="pl-PL" dirty="0"/>
            </a:br>
            <a:r>
              <a:rPr lang="pl-PL" dirty="0"/>
              <a:t>601425019</a:t>
            </a:r>
          </a:p>
        </p:txBody>
      </p:sp>
    </p:spTree>
    <p:extLst>
      <p:ext uri="{BB962C8B-B14F-4D97-AF65-F5344CB8AC3E}">
        <p14:creationId xmlns:p14="http://schemas.microsoft.com/office/powerpoint/2010/main" val="187110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5B35C-7C89-495E-CC60-A163E68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Techniki wspomagające dialog, wspólne myślenie, porozumienie wg. GPT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9AA1B8-3E84-7EC0-DD4C-BBDCD57A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7638" cy="4351338"/>
          </a:xfrm>
        </p:spPr>
        <p:txBody>
          <a:bodyPr>
            <a:normAutofit fontScale="40000" lnSpcReduction="20000"/>
          </a:bodyPr>
          <a:lstStyle/>
          <a:p>
            <a:r>
              <a:rPr lang="pl-PL" dirty="0"/>
              <a:t>1. **Aktywne słuchanie** – Skoncentruj się na tym, co mówi rozmówca, zamiast myśleć o tym, co powiesz następnie. Unikaj przerywania.</a:t>
            </a:r>
          </a:p>
          <a:p>
            <a:r>
              <a:rPr lang="pl-PL" dirty="0"/>
              <a:t>2. **Parafraza** – Powtarzaj to, co usłyszałeś, słowami, które sam zrozumiałeś, aby upewnić się, że dobrze zrozumiałeś przekaz.</a:t>
            </a:r>
          </a:p>
          <a:p>
            <a:r>
              <a:rPr lang="pl-PL" dirty="0"/>
              <a:t>3. **Pytania otwarte** – Zamiast pytań zamkniętych, które wymagają krótkiej odpowiedzi (tak/nie), używaj pytań otwartych, które zachęcają do głębszej rozmowy.</a:t>
            </a:r>
          </a:p>
          <a:p>
            <a:r>
              <a:rPr lang="pl-PL" dirty="0"/>
              <a:t>4. **Nieocenianie** – Staraj się unikać oceniania czy krytykowania rozmówcy. Zamiast tego, dąż do zrozumienia jego punktu widzenia.</a:t>
            </a:r>
          </a:p>
          <a:p>
            <a:r>
              <a:rPr lang="pl-PL" dirty="0"/>
              <a:t>5. **Zrozumienie uczuć** – Pytaj o uczucia rozmówcy w danej sytuacji i staraj się je zrozumieć.</a:t>
            </a:r>
          </a:p>
          <a:p>
            <a:r>
              <a:rPr lang="pl-PL" dirty="0"/>
              <a:t>6. **Wykorzystanie języka ciała** – Niekiedy to, jak mówimy, jest równie ważne jak to, co mówimy. Utrzymuj kontakt wzrokowy, unikaj zamkniętych postaw (np. skrzyżowane ramiona) i zwróć uwagę na ton głosu.</a:t>
            </a:r>
          </a:p>
          <a:p>
            <a:r>
              <a:rPr lang="pl-PL" dirty="0"/>
              <a:t>7. **Unikanie założeń** – Nie zakładaj, że wiesz, co rozmówca myśli lub czuje. Jeśli nie jesteś pewien, pytaj.</a:t>
            </a:r>
          </a:p>
          <a:p>
            <a:r>
              <a:rPr lang="pl-PL" dirty="0"/>
              <a:t>8. **Zachęcanie do dzielenia się** – Daj rozmówcy przestrzeń do wyrażenia swoich myśli i uczuć, nawet jeśli się z nimi nie zgadzasz.</a:t>
            </a:r>
          </a:p>
          <a:p>
            <a:r>
              <a:rPr lang="pl-PL" dirty="0"/>
              <a:t>9. **Ustalanie jasnych celów rozmowy** – Jeśli obie strony wiedzą, jaki jest cel rozmowy, łatwiej jest do niego dojść.</a:t>
            </a:r>
          </a:p>
          <a:p>
            <a:r>
              <a:rPr lang="pl-PL" dirty="0"/>
              <a:t>10. **Wspólne myślenie** – Staraj się myśleć wspólnie z rozmówcą, zamiast przeciwko niemu. Wspólna praca nad rozwiązaniem problemu często jest bardziej produktywna niż rywalizacja.</a:t>
            </a:r>
          </a:p>
          <a:p>
            <a:r>
              <a:rPr lang="pl-PL" dirty="0"/>
              <a:t>11. **Unikanie reaktywności** – Jeśli czujesz się atakowany lub zirytowany, staraj się zrozumieć, dlaczego tak się czujesz, zamiast reagować impulsywnie.</a:t>
            </a:r>
          </a:p>
          <a:p>
            <a:r>
              <a:rPr lang="pl-PL" dirty="0"/>
              <a:t>12. **Korzystanie z </a:t>
            </a:r>
            <a:r>
              <a:rPr lang="pl-PL" dirty="0" err="1"/>
              <a:t>metakomunikacji</a:t>
            </a:r>
            <a:r>
              <a:rPr lang="pl-PL" dirty="0"/>
              <a:t>** – Rozmawiaj o tym, jak rozmawiacie. Jeśli widzisz, że rozmowa idzie w złym kierunku, zwróć na to uwagę i postaraj się naprawić sytuację.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C2C5D4F-E77E-45AD-0B39-BE1DB84AA0A5}"/>
              </a:ext>
            </a:extLst>
          </p:cNvPr>
          <p:cNvSpPr txBox="1">
            <a:spLocks/>
          </p:cNvSpPr>
          <p:nvPr/>
        </p:nvSpPr>
        <p:spPr>
          <a:xfrm>
            <a:off x="7797114" y="1978025"/>
            <a:ext cx="4217772" cy="4198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1. Aktywne słuchanie</a:t>
            </a:r>
          </a:p>
          <a:p>
            <a:r>
              <a:rPr lang="pl-PL" dirty="0"/>
              <a:t>2. Parafraza</a:t>
            </a:r>
          </a:p>
          <a:p>
            <a:r>
              <a:rPr lang="pl-PL" dirty="0"/>
              <a:t>3. Pytania otwarte</a:t>
            </a:r>
          </a:p>
          <a:p>
            <a:r>
              <a:rPr lang="pl-PL" dirty="0"/>
              <a:t>4. Nieocenianie</a:t>
            </a:r>
          </a:p>
          <a:p>
            <a:r>
              <a:rPr lang="pl-PL" dirty="0"/>
              <a:t>5. Zrozumienie uczuć</a:t>
            </a:r>
          </a:p>
          <a:p>
            <a:r>
              <a:rPr lang="pl-PL" dirty="0"/>
              <a:t>6. Wykorzystanie języka ciała</a:t>
            </a:r>
          </a:p>
          <a:p>
            <a:r>
              <a:rPr lang="pl-PL" dirty="0"/>
              <a:t>7. Unikanie założeń</a:t>
            </a:r>
          </a:p>
          <a:p>
            <a:r>
              <a:rPr lang="pl-PL" dirty="0"/>
              <a:t>8. Zachęcanie do dzielenia się</a:t>
            </a:r>
          </a:p>
          <a:p>
            <a:r>
              <a:rPr lang="pl-PL" dirty="0"/>
              <a:t>9. Ustalanie jasnych celów rozmowy</a:t>
            </a:r>
          </a:p>
          <a:p>
            <a:r>
              <a:rPr lang="pl-PL" dirty="0"/>
              <a:t>10. Wspólne myślenie</a:t>
            </a:r>
          </a:p>
          <a:p>
            <a:r>
              <a:rPr lang="pl-PL" dirty="0"/>
              <a:t>11. Unikanie reaktywności</a:t>
            </a:r>
          </a:p>
          <a:p>
            <a:r>
              <a:rPr lang="pl-PL" dirty="0"/>
              <a:t>12. Korzystanie z </a:t>
            </a:r>
            <a:r>
              <a:rPr lang="pl-PL" dirty="0" err="1"/>
              <a:t>metakomunikacji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04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8C3E75B-9EE9-E342-BAAC-BE817CE5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Nie rozmawiaj z kimś,</a:t>
            </a:r>
            <a:br>
              <a:rPr lang="pl-PL" i="1" dirty="0"/>
            </a:br>
            <a:r>
              <a:rPr lang="pl-PL" i="1" dirty="0"/>
              <a:t>kto nie zna znaczenia słów.</a:t>
            </a:r>
          </a:p>
          <a:p>
            <a:pPr algn="r"/>
            <a:r>
              <a:rPr lang="pl-PL" sz="4400" b="0" i="1" dirty="0"/>
              <a:t>(chińskie przysłowie)</a:t>
            </a:r>
          </a:p>
        </p:txBody>
      </p:sp>
    </p:spTree>
    <p:extLst>
      <p:ext uri="{BB962C8B-B14F-4D97-AF65-F5344CB8AC3E}">
        <p14:creationId xmlns:p14="http://schemas.microsoft.com/office/powerpoint/2010/main" val="279002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8970B-F191-B3CB-8412-17497041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Zachowane kilka definicji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DA74E4-729A-F408-231B-AAEA25DCD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00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C8ECB-80D9-1847-844F-4487169E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/>
          <a:lstStyle/>
          <a:p>
            <a:pPr lvl="0"/>
            <a:r>
              <a:rPr lang="pl-PL" dirty="0"/>
              <a:t>Państwo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144E58-1F21-0A45-B4D0-E98D5EB5F1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Państwo</a:t>
            </a:r>
            <a:r>
              <a:rPr lang="pl-PL" dirty="0"/>
              <a:t> to sposób zorganizowania (albo organizacja) społeczności mieszkającej na danym terenie.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E6C7403-8AC1-204B-8558-41E3CE00F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52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2F5EB-5EAA-8A4C-BEB7-5208B5B0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/>
          <a:lstStyle/>
          <a:p>
            <a:pPr lvl="0"/>
            <a:r>
              <a:rPr lang="pl-PL" dirty="0"/>
              <a:t>Wojna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5C5A7-9B3C-5443-9A86-E9D2BBA0C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Wojna</a:t>
            </a:r>
            <a:r>
              <a:rPr lang="pl-PL" dirty="0"/>
              <a:t> to oddziaływanie z użyciem przemocy osoby na osobę, mające na celu aby ta jedna osoba wykonywała wolę tej drugiej wbrew swej własnej.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2138C49-A44C-3849-84D8-76540A716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9039726" cy="2218332"/>
          </a:xfrm>
        </p:spPr>
        <p:txBody>
          <a:bodyPr/>
          <a:lstStyle/>
          <a:p>
            <a:r>
              <a:rPr lang="pl-PL" dirty="0" err="1"/>
              <a:t>Clauzewitz</a:t>
            </a:r>
            <a:r>
              <a:rPr lang="pl-PL" dirty="0"/>
              <a:t>: </a:t>
            </a:r>
            <a:r>
              <a:rPr lang="pl-PL" i="1" dirty="0"/>
              <a:t>wojna jest narzędziem prowadzenia polityki.</a:t>
            </a:r>
          </a:p>
        </p:txBody>
      </p:sp>
    </p:spTree>
    <p:extLst>
      <p:ext uri="{BB962C8B-B14F-4D97-AF65-F5344CB8AC3E}">
        <p14:creationId xmlns:p14="http://schemas.microsoft.com/office/powerpoint/2010/main" val="373887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2F5EB-5EAA-8A4C-BEB7-5208B5B0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/>
          <a:lstStyle/>
          <a:p>
            <a:pPr lvl="0"/>
            <a:r>
              <a:rPr lang="pl-PL" dirty="0"/>
              <a:t>Prawda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5C5A7-9B3C-5443-9A86-E9D2BBA0C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Prawda</a:t>
            </a:r>
            <a:r>
              <a:rPr lang="pl-PL" dirty="0"/>
              <a:t> to opis rzeczywistości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2138C49-A44C-3849-84D8-76540A716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9039726" cy="2218332"/>
          </a:xfrm>
        </p:spPr>
        <p:txBody>
          <a:bodyPr/>
          <a:lstStyle/>
          <a:p>
            <a:r>
              <a:rPr lang="pl-PL" dirty="0"/>
              <a:t>To tzw. klasyczna definicja, trochę pachnie </a:t>
            </a:r>
            <a:r>
              <a:rPr lang="pl-PL" i="1" dirty="0"/>
              <a:t>Szkołą ateńską</a:t>
            </a:r>
            <a:r>
              <a:rPr lang="pl-PL" dirty="0"/>
              <a:t> albo i św. Tomaszem ale dużo lepsza niż współczesne, postmodernistyczne bełkoty.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64741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692F69B-6137-354D-A3DA-A4808235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 warto mieć światopogląd zgodny z prawdą?</a:t>
            </a:r>
          </a:p>
        </p:txBody>
      </p:sp>
    </p:spTree>
    <p:extLst>
      <p:ext uri="{BB962C8B-B14F-4D97-AF65-F5344CB8AC3E}">
        <p14:creationId xmlns:p14="http://schemas.microsoft.com/office/powerpoint/2010/main" val="207941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913474"/>
            <a:ext cx="9826580" cy="4847933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 (wszechświat, rzeczywistość)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189408" y="2520778"/>
            <a:ext cx="7575078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46181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661200" y="3101937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314057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9016869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499690" y="4578244"/>
            <a:ext cx="2253155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27832200-5A20-4E4A-A132-5AC3263183C6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464637" y="5263980"/>
            <a:ext cx="1260389" cy="1066629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2" name="Dowolny kształt 71">
            <a:extLst>
              <a:ext uri="{FF2B5EF4-FFF2-40B4-BE49-F238E27FC236}">
                <a16:creationId xmlns:a16="http://schemas.microsoft.com/office/drawing/2014/main" id="{FF2EB670-0049-FD4E-BED0-AE9487979779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97644-DEEB-764A-B506-3A5C4A6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Bardzo uproszczony model </a:t>
            </a:r>
            <a:br>
              <a:rPr lang="pl-PL" dirty="0"/>
            </a:br>
            <a:r>
              <a:rPr lang="pl-PL" dirty="0"/>
              <a:t>przepływu informacji przez człowieka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EDC7731-29F3-254F-B4C3-B5F56D9C1293}"/>
              </a:ext>
            </a:extLst>
          </p:cNvPr>
          <p:cNvCxnSpPr>
            <a:cxnSpLocks/>
          </p:cNvCxnSpPr>
          <p:nvPr/>
        </p:nvCxnSpPr>
        <p:spPr>
          <a:xfrm flipV="1">
            <a:off x="4991989" y="4862591"/>
            <a:ext cx="538478" cy="5939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Łuk 25">
            <a:extLst>
              <a:ext uri="{FF2B5EF4-FFF2-40B4-BE49-F238E27FC236}">
                <a16:creationId xmlns:a16="http://schemas.microsoft.com/office/drawing/2014/main" id="{7011AB57-24D2-364E-B623-FA1928844A54}"/>
              </a:ext>
            </a:extLst>
          </p:cNvPr>
          <p:cNvSpPr/>
          <p:nvPr/>
        </p:nvSpPr>
        <p:spPr>
          <a:xfrm rot="10594820" flipV="1">
            <a:off x="4953689" y="2954045"/>
            <a:ext cx="2694334" cy="1669673"/>
          </a:xfrm>
          <a:prstGeom prst="arc">
            <a:avLst>
              <a:gd name="adj1" fmla="val 7111381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71" grpId="0" animBg="1"/>
      <p:bldP spid="72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Definicja słowa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46B2A38-3271-9444-ACC0-679813F65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Słowo</a:t>
            </a:r>
            <a:r>
              <a:rPr lang="pl-PL" dirty="0"/>
              <a:t> – elementarna część mowy. Jego pisanym odpowiednikiem jest wyraz. Za pomocą słów określa się wszelkie pojęcia, np. obiekt lub klasę obiektów rzeczywistych ale też pojęcia abstrakcyjne. </a:t>
            </a:r>
          </a:p>
          <a:p>
            <a:r>
              <a:rPr lang="pl-PL" dirty="0"/>
              <a:t>Znaczenia słów człowiek poznaje stopniowo, rozpoczynając od niemowlęctwa. Wymiana słów wiąże się z przekazywaniem informacji i emocji.</a:t>
            </a:r>
          </a:p>
        </p:txBody>
      </p:sp>
      <p:sp>
        <p:nvSpPr>
          <p:cNvPr id="29" name="Symbol zastępczy zawartości 28">
            <a:extLst>
              <a:ext uri="{FF2B5EF4-FFF2-40B4-BE49-F238E27FC236}">
                <a16:creationId xmlns:a16="http://schemas.microsoft.com/office/drawing/2014/main" id="{5CE97231-704A-3148-8A6F-8B00982D94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84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zdania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46B2A38-3271-9444-ACC0-679813F65F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Zdanie</a:t>
            </a:r>
            <a:r>
              <a:rPr lang="pl-PL" dirty="0"/>
              <a:t> (łac. </a:t>
            </a:r>
            <a:r>
              <a:rPr lang="pl-PL" i="1" dirty="0" err="1"/>
              <a:t>sententia</a:t>
            </a:r>
            <a:r>
              <a:rPr lang="pl-PL" dirty="0"/>
              <a:t>) – wypowiedź służąca do zakomunikowania jakiejś treści podlegająca ograniczeniom formalnym.</a:t>
            </a:r>
          </a:p>
        </p:txBody>
      </p:sp>
      <p:sp>
        <p:nvSpPr>
          <p:cNvPr id="29" name="Symbol zastępczy zawartości 28">
            <a:extLst>
              <a:ext uri="{FF2B5EF4-FFF2-40B4-BE49-F238E27FC236}">
                <a16:creationId xmlns:a16="http://schemas.microsoft.com/office/drawing/2014/main" id="{5CE97231-704A-3148-8A6F-8B00982D94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5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Słowa są ważne w procesach myślowych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E840E31-1880-D041-90DD-723B9527625C}"/>
              </a:ext>
            </a:extLst>
          </p:cNvPr>
          <p:cNvSpPr/>
          <p:nvPr/>
        </p:nvSpPr>
        <p:spPr>
          <a:xfrm>
            <a:off x="3749922" y="2803454"/>
            <a:ext cx="3301805" cy="33018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9FD109-A770-E149-9EE3-B0F7ECF7A76B}"/>
              </a:ext>
            </a:extLst>
          </p:cNvPr>
          <p:cNvSpPr txBox="1"/>
          <p:nvPr/>
        </p:nvSpPr>
        <p:spPr>
          <a:xfrm rot="20989277">
            <a:off x="4680888" y="2070370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  <p:sp>
        <p:nvSpPr>
          <p:cNvPr id="3" name="Łuk 2">
            <a:extLst>
              <a:ext uri="{FF2B5EF4-FFF2-40B4-BE49-F238E27FC236}">
                <a16:creationId xmlns:a16="http://schemas.microsoft.com/office/drawing/2014/main" id="{599937C5-BA98-E692-A42B-72A22A11B14D}"/>
              </a:ext>
            </a:extLst>
          </p:cNvPr>
          <p:cNvSpPr/>
          <p:nvPr/>
        </p:nvSpPr>
        <p:spPr>
          <a:xfrm rot="10594820" flipV="1">
            <a:off x="3379247" y="2042777"/>
            <a:ext cx="4383214" cy="2465361"/>
          </a:xfrm>
          <a:prstGeom prst="arc">
            <a:avLst>
              <a:gd name="adj1" fmla="val 856930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58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... ale łatwo myśleć, że się myśli.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E840E31-1880-D041-90DD-723B9527625C}"/>
              </a:ext>
            </a:extLst>
          </p:cNvPr>
          <p:cNvSpPr/>
          <p:nvPr/>
        </p:nvSpPr>
        <p:spPr>
          <a:xfrm>
            <a:off x="3749922" y="2803454"/>
            <a:ext cx="3301805" cy="33018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9FD109-A770-E149-9EE3-B0F7ECF7A76B}"/>
              </a:ext>
            </a:extLst>
          </p:cNvPr>
          <p:cNvSpPr txBox="1"/>
          <p:nvPr/>
        </p:nvSpPr>
        <p:spPr>
          <a:xfrm rot="20989277">
            <a:off x="4680888" y="2070370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Słowa</a:t>
            </a:r>
          </a:p>
        </p:txBody>
      </p:sp>
      <p:sp>
        <p:nvSpPr>
          <p:cNvPr id="3" name="Łuk 2">
            <a:extLst>
              <a:ext uri="{FF2B5EF4-FFF2-40B4-BE49-F238E27FC236}">
                <a16:creationId xmlns:a16="http://schemas.microsoft.com/office/drawing/2014/main" id="{95E70F5B-8F8C-DD24-4ADF-A83D9199242D}"/>
              </a:ext>
            </a:extLst>
          </p:cNvPr>
          <p:cNvSpPr/>
          <p:nvPr/>
        </p:nvSpPr>
        <p:spPr>
          <a:xfrm rot="10594820" flipV="1">
            <a:off x="4077895" y="3033257"/>
            <a:ext cx="2515506" cy="1170769"/>
          </a:xfrm>
          <a:prstGeom prst="arc">
            <a:avLst>
              <a:gd name="adj1" fmla="val 9631745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Łuk 5">
            <a:extLst>
              <a:ext uri="{FF2B5EF4-FFF2-40B4-BE49-F238E27FC236}">
                <a16:creationId xmlns:a16="http://schemas.microsoft.com/office/drawing/2014/main" id="{82279FC5-4B27-50DD-ECA2-D63E84583082}"/>
              </a:ext>
            </a:extLst>
          </p:cNvPr>
          <p:cNvSpPr/>
          <p:nvPr/>
        </p:nvSpPr>
        <p:spPr>
          <a:xfrm rot="10594820" flipV="1">
            <a:off x="3379247" y="2042777"/>
            <a:ext cx="4383214" cy="2465361"/>
          </a:xfrm>
          <a:prstGeom prst="arc">
            <a:avLst>
              <a:gd name="adj1" fmla="val 8569304"/>
              <a:gd name="adj2" fmla="val 1906632"/>
            </a:avLst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43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Dlatego lepiej się myśli głośno, wypowiadając albo zapisując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E840E31-1880-D041-90DD-723B9527625C}"/>
              </a:ext>
            </a:extLst>
          </p:cNvPr>
          <p:cNvSpPr/>
          <p:nvPr/>
        </p:nvSpPr>
        <p:spPr>
          <a:xfrm>
            <a:off x="3749922" y="2803454"/>
            <a:ext cx="3301805" cy="33018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9FD109-A770-E149-9EE3-B0F7ECF7A76B}"/>
              </a:ext>
            </a:extLst>
          </p:cNvPr>
          <p:cNvSpPr txBox="1"/>
          <p:nvPr/>
        </p:nvSpPr>
        <p:spPr>
          <a:xfrm rot="20989277">
            <a:off x="4680888" y="2070370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  <p:sp>
        <p:nvSpPr>
          <p:cNvPr id="3" name="Chmurka 2">
            <a:extLst>
              <a:ext uri="{FF2B5EF4-FFF2-40B4-BE49-F238E27FC236}">
                <a16:creationId xmlns:a16="http://schemas.microsoft.com/office/drawing/2014/main" id="{72F163B6-F2D4-9D8C-A546-8C5250C3C6DE}"/>
              </a:ext>
            </a:extLst>
          </p:cNvPr>
          <p:cNvSpPr/>
          <p:nvPr/>
        </p:nvSpPr>
        <p:spPr>
          <a:xfrm>
            <a:off x="4403684" y="3569480"/>
            <a:ext cx="1929699" cy="1412418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</p:txBody>
      </p:sp>
      <p:sp>
        <p:nvSpPr>
          <p:cNvPr id="6" name="Chmurka 5">
            <a:extLst>
              <a:ext uri="{FF2B5EF4-FFF2-40B4-BE49-F238E27FC236}">
                <a16:creationId xmlns:a16="http://schemas.microsoft.com/office/drawing/2014/main" id="{A9348A47-75BF-F8A6-D1A3-58CA736F3AAA}"/>
              </a:ext>
            </a:extLst>
          </p:cNvPr>
          <p:cNvSpPr/>
          <p:nvPr/>
        </p:nvSpPr>
        <p:spPr>
          <a:xfrm>
            <a:off x="5847631" y="3730121"/>
            <a:ext cx="1204095" cy="810734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rgbClr val="194F31"/>
                </a:solidFill>
              </a:rPr>
              <a:t>werbalizacja</a:t>
            </a:r>
          </a:p>
        </p:txBody>
      </p:sp>
      <p:sp>
        <p:nvSpPr>
          <p:cNvPr id="8" name="Łuk 7">
            <a:extLst>
              <a:ext uri="{FF2B5EF4-FFF2-40B4-BE49-F238E27FC236}">
                <a16:creationId xmlns:a16="http://schemas.microsoft.com/office/drawing/2014/main" id="{025A43DE-D2A0-5BB3-9289-D3B2AC74986E}"/>
              </a:ext>
            </a:extLst>
          </p:cNvPr>
          <p:cNvSpPr/>
          <p:nvPr/>
        </p:nvSpPr>
        <p:spPr>
          <a:xfrm rot="10594820" flipV="1">
            <a:off x="4077895" y="3033257"/>
            <a:ext cx="2515506" cy="1170769"/>
          </a:xfrm>
          <a:prstGeom prst="arc">
            <a:avLst>
              <a:gd name="adj1" fmla="val 9631745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Łuk 8">
            <a:extLst>
              <a:ext uri="{FF2B5EF4-FFF2-40B4-BE49-F238E27FC236}">
                <a16:creationId xmlns:a16="http://schemas.microsoft.com/office/drawing/2014/main" id="{25E49615-EE84-1D9D-E22F-29C2B27E2CF0}"/>
              </a:ext>
            </a:extLst>
          </p:cNvPr>
          <p:cNvSpPr/>
          <p:nvPr/>
        </p:nvSpPr>
        <p:spPr>
          <a:xfrm rot="10594820" flipV="1">
            <a:off x="3379247" y="2042777"/>
            <a:ext cx="4383214" cy="2465361"/>
          </a:xfrm>
          <a:prstGeom prst="arc">
            <a:avLst>
              <a:gd name="adj1" fmla="val 856930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13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Ważność słów w komunikowaniu się osób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AFD31C0-06AC-E64E-A99C-196460BB4E29}"/>
              </a:ext>
            </a:extLst>
          </p:cNvPr>
          <p:cNvSpPr/>
          <p:nvPr/>
        </p:nvSpPr>
        <p:spPr>
          <a:xfrm>
            <a:off x="6656809" y="2352935"/>
            <a:ext cx="3301804" cy="33018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 2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E840E31-1880-D041-90DD-723B9527625C}"/>
              </a:ext>
            </a:extLst>
          </p:cNvPr>
          <p:cNvSpPr/>
          <p:nvPr/>
        </p:nvSpPr>
        <p:spPr>
          <a:xfrm>
            <a:off x="1491237" y="2352935"/>
            <a:ext cx="3301804" cy="33018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 1</a:t>
            </a:r>
          </a:p>
        </p:txBody>
      </p:sp>
      <p:sp>
        <p:nvSpPr>
          <p:cNvPr id="14" name="Łuk 13">
            <a:extLst>
              <a:ext uri="{FF2B5EF4-FFF2-40B4-BE49-F238E27FC236}">
                <a16:creationId xmlns:a16="http://schemas.microsoft.com/office/drawing/2014/main" id="{CC6BDB41-668B-5C4A-A18F-DD905563B699}"/>
              </a:ext>
            </a:extLst>
          </p:cNvPr>
          <p:cNvSpPr/>
          <p:nvPr/>
        </p:nvSpPr>
        <p:spPr>
          <a:xfrm rot="10594820" flipV="1">
            <a:off x="3696383" y="3317969"/>
            <a:ext cx="4383214" cy="1869050"/>
          </a:xfrm>
          <a:prstGeom prst="arc">
            <a:avLst>
              <a:gd name="adj1" fmla="val 12803148"/>
              <a:gd name="adj2" fmla="val 202310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Łuk 14">
            <a:extLst>
              <a:ext uri="{FF2B5EF4-FFF2-40B4-BE49-F238E27FC236}">
                <a16:creationId xmlns:a16="http://schemas.microsoft.com/office/drawing/2014/main" id="{4724D505-5315-6B41-B16C-294E6EF62816}"/>
              </a:ext>
            </a:extLst>
          </p:cNvPr>
          <p:cNvSpPr/>
          <p:nvPr/>
        </p:nvSpPr>
        <p:spPr>
          <a:xfrm rot="11005180">
            <a:off x="3565120" y="2508213"/>
            <a:ext cx="4383214" cy="1437104"/>
          </a:xfrm>
          <a:prstGeom prst="arc">
            <a:avLst>
              <a:gd name="adj1" fmla="val 367591"/>
              <a:gd name="adj2" fmla="val 10446941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CCEB0A-B7BA-734E-9D32-3BA29ACE873E}"/>
              </a:ext>
            </a:extLst>
          </p:cNvPr>
          <p:cNvSpPr txBox="1"/>
          <p:nvPr/>
        </p:nvSpPr>
        <p:spPr>
          <a:xfrm rot="21383409">
            <a:off x="4810284" y="2415191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717F1B-404A-304D-BDB5-78C13ED8E60D}"/>
              </a:ext>
            </a:extLst>
          </p:cNvPr>
          <p:cNvSpPr txBox="1"/>
          <p:nvPr/>
        </p:nvSpPr>
        <p:spPr>
          <a:xfrm rot="21383409">
            <a:off x="5363150" y="3294077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</p:spTree>
    <p:extLst>
      <p:ext uri="{BB962C8B-B14F-4D97-AF65-F5344CB8AC3E}">
        <p14:creationId xmlns:p14="http://schemas.microsoft.com/office/powerpoint/2010/main" val="419917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FE6446B-CF03-0F40-8A2A-5820BC3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dobry dialog pomaga w myśleniu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AFD31C0-06AC-E64E-A99C-196460BB4E29}"/>
              </a:ext>
            </a:extLst>
          </p:cNvPr>
          <p:cNvSpPr/>
          <p:nvPr/>
        </p:nvSpPr>
        <p:spPr>
          <a:xfrm>
            <a:off x="6656809" y="2352935"/>
            <a:ext cx="3301804" cy="33018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 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2CCEB0A-B7BA-734E-9D32-3BA29ACE873E}"/>
              </a:ext>
            </a:extLst>
          </p:cNvPr>
          <p:cNvSpPr txBox="1"/>
          <p:nvPr/>
        </p:nvSpPr>
        <p:spPr>
          <a:xfrm rot="21383409">
            <a:off x="5300232" y="1352493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717F1B-404A-304D-BDB5-78C13ED8E60D}"/>
              </a:ext>
            </a:extLst>
          </p:cNvPr>
          <p:cNvSpPr txBox="1"/>
          <p:nvPr/>
        </p:nvSpPr>
        <p:spPr>
          <a:xfrm rot="21383409">
            <a:off x="5363150" y="3294077"/>
            <a:ext cx="1175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Słowa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00B66E5B-2F90-7A18-0B43-BC54D0531E56}"/>
              </a:ext>
            </a:extLst>
          </p:cNvPr>
          <p:cNvSpPr/>
          <p:nvPr/>
        </p:nvSpPr>
        <p:spPr>
          <a:xfrm>
            <a:off x="1497586" y="2358605"/>
            <a:ext cx="3301805" cy="33018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</a:rPr>
              <a:t>Osoba 1</a:t>
            </a:r>
          </a:p>
        </p:txBody>
      </p:sp>
      <p:sp>
        <p:nvSpPr>
          <p:cNvPr id="3" name="Chmurka 2">
            <a:extLst>
              <a:ext uri="{FF2B5EF4-FFF2-40B4-BE49-F238E27FC236}">
                <a16:creationId xmlns:a16="http://schemas.microsoft.com/office/drawing/2014/main" id="{2AA9ED27-065D-93D4-AA82-1F72F97D41DA}"/>
              </a:ext>
            </a:extLst>
          </p:cNvPr>
          <p:cNvSpPr/>
          <p:nvPr/>
        </p:nvSpPr>
        <p:spPr>
          <a:xfrm>
            <a:off x="2151348" y="3124631"/>
            <a:ext cx="1929699" cy="1412418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92EE1D9B-2679-5856-F900-7AA284D1E859}"/>
              </a:ext>
            </a:extLst>
          </p:cNvPr>
          <p:cNvSpPr/>
          <p:nvPr/>
        </p:nvSpPr>
        <p:spPr>
          <a:xfrm>
            <a:off x="3595295" y="3285272"/>
            <a:ext cx="1204095" cy="810734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rgbClr val="194F31"/>
                </a:solidFill>
              </a:rPr>
              <a:t>werbalizacja</a:t>
            </a:r>
          </a:p>
        </p:txBody>
      </p:sp>
      <p:sp>
        <p:nvSpPr>
          <p:cNvPr id="12" name="Chmurka 11">
            <a:extLst>
              <a:ext uri="{FF2B5EF4-FFF2-40B4-BE49-F238E27FC236}">
                <a16:creationId xmlns:a16="http://schemas.microsoft.com/office/drawing/2014/main" id="{64FDE7B1-4E02-B62B-5792-100C2040C87F}"/>
              </a:ext>
            </a:extLst>
          </p:cNvPr>
          <p:cNvSpPr/>
          <p:nvPr/>
        </p:nvSpPr>
        <p:spPr>
          <a:xfrm>
            <a:off x="1113987" y="3623184"/>
            <a:ext cx="1454065" cy="810734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rgbClr val="194F31"/>
                </a:solidFill>
              </a:rPr>
              <a:t>interpretacja</a:t>
            </a:r>
          </a:p>
        </p:txBody>
      </p:sp>
      <p:sp>
        <p:nvSpPr>
          <p:cNvPr id="13" name="Chmurka 12">
            <a:extLst>
              <a:ext uri="{FF2B5EF4-FFF2-40B4-BE49-F238E27FC236}">
                <a16:creationId xmlns:a16="http://schemas.microsoft.com/office/drawing/2014/main" id="{F65BCD01-2D14-16C2-E8F3-4A3F21B37587}"/>
              </a:ext>
            </a:extLst>
          </p:cNvPr>
          <p:cNvSpPr/>
          <p:nvPr/>
        </p:nvSpPr>
        <p:spPr>
          <a:xfrm>
            <a:off x="7619835" y="2974117"/>
            <a:ext cx="1929699" cy="1412418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</p:txBody>
      </p:sp>
      <p:sp>
        <p:nvSpPr>
          <p:cNvPr id="16" name="Chmurka 15">
            <a:extLst>
              <a:ext uri="{FF2B5EF4-FFF2-40B4-BE49-F238E27FC236}">
                <a16:creationId xmlns:a16="http://schemas.microsoft.com/office/drawing/2014/main" id="{DBF191DE-F6D8-1E0E-9BE0-DAAC76906E60}"/>
              </a:ext>
            </a:extLst>
          </p:cNvPr>
          <p:cNvSpPr/>
          <p:nvPr/>
        </p:nvSpPr>
        <p:spPr>
          <a:xfrm>
            <a:off x="9063782" y="3134758"/>
            <a:ext cx="1204095" cy="810734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rgbClr val="194F31"/>
                </a:solidFill>
              </a:rPr>
              <a:t>werbalizacja</a:t>
            </a:r>
          </a:p>
        </p:txBody>
      </p:sp>
      <p:sp>
        <p:nvSpPr>
          <p:cNvPr id="17" name="Chmurka 16">
            <a:extLst>
              <a:ext uri="{FF2B5EF4-FFF2-40B4-BE49-F238E27FC236}">
                <a16:creationId xmlns:a16="http://schemas.microsoft.com/office/drawing/2014/main" id="{DCD319B6-1720-20FE-AAFD-DB06E3A32E25}"/>
              </a:ext>
            </a:extLst>
          </p:cNvPr>
          <p:cNvSpPr/>
          <p:nvPr/>
        </p:nvSpPr>
        <p:spPr>
          <a:xfrm>
            <a:off x="6582474" y="3472670"/>
            <a:ext cx="1454065" cy="810734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rgbClr val="194F31"/>
                </a:solidFill>
              </a:rPr>
              <a:t>interpretacja</a:t>
            </a:r>
          </a:p>
        </p:txBody>
      </p:sp>
      <p:sp>
        <p:nvSpPr>
          <p:cNvPr id="18" name="Łuk 17">
            <a:extLst>
              <a:ext uri="{FF2B5EF4-FFF2-40B4-BE49-F238E27FC236}">
                <a16:creationId xmlns:a16="http://schemas.microsoft.com/office/drawing/2014/main" id="{1AF3A5B0-AE72-B1EB-D9AF-2DD152F94AA6}"/>
              </a:ext>
            </a:extLst>
          </p:cNvPr>
          <p:cNvSpPr/>
          <p:nvPr/>
        </p:nvSpPr>
        <p:spPr>
          <a:xfrm rot="10594820" flipV="1">
            <a:off x="262255" y="1381464"/>
            <a:ext cx="10935770" cy="2773065"/>
          </a:xfrm>
          <a:prstGeom prst="arc">
            <a:avLst>
              <a:gd name="adj1" fmla="val 10139959"/>
              <a:gd name="adj2" fmla="val 705289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Łuk 18">
            <a:extLst>
              <a:ext uri="{FF2B5EF4-FFF2-40B4-BE49-F238E27FC236}">
                <a16:creationId xmlns:a16="http://schemas.microsoft.com/office/drawing/2014/main" id="{5A5A389D-87B7-A7CC-0A86-34EE6EC98D6D}"/>
              </a:ext>
            </a:extLst>
          </p:cNvPr>
          <p:cNvSpPr/>
          <p:nvPr/>
        </p:nvSpPr>
        <p:spPr>
          <a:xfrm rot="10980267" flipV="1">
            <a:off x="3585170" y="3305612"/>
            <a:ext cx="4383214" cy="1869050"/>
          </a:xfrm>
          <a:prstGeom prst="arc">
            <a:avLst>
              <a:gd name="adj1" fmla="val 12181126"/>
              <a:gd name="adj2" fmla="val 20231093"/>
            </a:avLst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996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22931</TotalTime>
  <Words>730</Words>
  <Application>Microsoft Macintosh PowerPoint</Application>
  <PresentationFormat>Panoramiczny</PresentationFormat>
  <Paragraphs>104</Paragraphs>
  <Slides>16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Motyw 3 pod Fiki</vt:lpstr>
      <vt:lpstr>Ważność słów (wyciąg z pewnej lekcji kursu „ Światopogląd ucznia”, przed OdwykCamp 11 listopada 2024)</vt:lpstr>
      <vt:lpstr>Bardzo uproszczony model  przepływu informacji przez człowieka</vt:lpstr>
      <vt:lpstr>Definicja słowa</vt:lpstr>
      <vt:lpstr>Definicja zdania</vt:lpstr>
      <vt:lpstr>Słowa są ważne w procesach myślowych</vt:lpstr>
      <vt:lpstr>... ale łatwo myśleć, że się myśli.</vt:lpstr>
      <vt:lpstr>Dlatego lepiej się myśli głośno, wypowiadając albo zapisując</vt:lpstr>
      <vt:lpstr>Ważność słów w komunikowaniu się osób</vt:lpstr>
      <vt:lpstr>Jak dobry dialog pomaga w myśleniu</vt:lpstr>
      <vt:lpstr>Techniki wspomagające dialog, wspólne myślenie, porozumienie wg. GPT</vt:lpstr>
      <vt:lpstr>Prezentacja programu PowerPoint</vt:lpstr>
      <vt:lpstr>Zachowane kilka definicji</vt:lpstr>
      <vt:lpstr>Państwo</vt:lpstr>
      <vt:lpstr>Wojna</vt:lpstr>
      <vt:lpstr>Prawda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S.D.P i „Projekt prawda”</dc:title>
  <dc:creator>Wojciech Apel</dc:creator>
  <cp:lastModifiedBy>Wojciech Apel</cp:lastModifiedBy>
  <cp:revision>325</cp:revision>
  <cp:lastPrinted>2024-11-02T12:04:37Z</cp:lastPrinted>
  <dcterms:created xsi:type="dcterms:W3CDTF">2020-10-22T12:56:12Z</dcterms:created>
  <dcterms:modified xsi:type="dcterms:W3CDTF">2024-11-02T12:25:05Z</dcterms:modified>
</cp:coreProperties>
</file>